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0" r:id="rId4"/>
  </p:sldMasterIdLst>
  <p:notesMasterIdLst>
    <p:notesMasterId r:id="rId16"/>
  </p:notesMasterIdLst>
  <p:handoutMasterIdLst>
    <p:handoutMasterId r:id="rId17"/>
  </p:handoutMasterIdLst>
  <p:sldIdLst>
    <p:sldId id="281" r:id="rId5"/>
    <p:sldId id="382" r:id="rId6"/>
    <p:sldId id="399" r:id="rId7"/>
    <p:sldId id="397" r:id="rId8"/>
    <p:sldId id="400" r:id="rId9"/>
    <p:sldId id="401" r:id="rId10"/>
    <p:sldId id="406" r:id="rId11"/>
    <p:sldId id="402" r:id="rId12"/>
    <p:sldId id="403" r:id="rId13"/>
    <p:sldId id="407" r:id="rId14"/>
    <p:sldId id="389" r:id="rId15"/>
  </p:sldIdLst>
  <p:sldSz cx="12192000" cy="6858000"/>
  <p:notesSz cx="6858000" cy="9144000"/>
  <p:embeddedFontLst>
    <p:embeddedFont>
      <p:font typeface="Pretendard Light" panose="02000403000000020004" pitchFamily="50" charset="-127"/>
      <p:regular r:id="rId18"/>
    </p:embeddedFont>
    <p:embeddedFont>
      <p:font typeface="Pretendard Medium" panose="02000603000000020004" pitchFamily="50" charset="-127"/>
      <p:regular r:id="rId19"/>
    </p:embeddedFont>
    <p:embeddedFont>
      <p:font typeface="Pretendard SemiBold" panose="02000703000000020004" pitchFamily="50" charset="-127"/>
      <p:bold r:id="rId20"/>
    </p:embeddedFont>
    <p:embeddedFont>
      <p:font typeface="Pretendard Thin" panose="02000203000000020004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mbria Math" panose="02040503050406030204" pitchFamily="18" charset="0"/>
      <p:regular r:id="rId24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11/19/2025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2025-11-19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1.png"/><Relationship Id="rId4" Type="http://schemas.openxmlformats.org/officeDocument/2006/relationships/tags" Target="../tags/tag7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771" y="2014952"/>
            <a:ext cx="7711410" cy="867930"/>
          </a:xfrm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Lecture 4:</a:t>
            </a:r>
            <a:b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Redundancy &amp; Null-space</a:t>
            </a:r>
            <a:endParaRPr lang="ko-KR" altLang="en-US" sz="2400" baseline="30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Instructor: Daum Park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9EDF7-AE81-5592-0805-39C8C9F77975}"/>
              </a:ext>
            </a:extLst>
          </p:cNvPr>
          <p:cNvSpPr txBox="1"/>
          <p:nvPr/>
        </p:nvSpPr>
        <p:spPr>
          <a:xfrm>
            <a:off x="3047195" y="3201752"/>
            <a:ext cx="6094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Manipulator Inverse Kinematics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5BCF2-E323-E9A2-4145-DEB3AF67D737}"/>
              </a:ext>
            </a:extLst>
          </p:cNvPr>
          <p:cNvSpPr txBox="1"/>
          <p:nvPr/>
        </p:nvSpPr>
        <p:spPr>
          <a:xfrm>
            <a:off x="3047195" y="3630679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ME77600 – Autumn 2025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54D5-3491-A15A-2B13-41ADCCF9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BA84-D496-527A-3A00-4AA250A3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Weighted Pseudo-Inverse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D7A1C-1CDD-B0E9-30D2-6F25538B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72021A-3DBB-E30A-9DB7-7D68D471F679}"/>
                  </a:ext>
                </a:extLst>
              </p:cNvPr>
              <p:cNvSpPr txBox="1"/>
              <p:nvPr/>
            </p:nvSpPr>
            <p:spPr>
              <a:xfrm>
                <a:off x="381717" y="2066574"/>
                <a:ext cx="5714283" cy="3079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응용</a:t>
                </a:r>
                <a:r>
                  <a:rPr lang="en-US" altLang="ko-KR" sz="2000" dirty="0">
                    <a:latin typeface="+mn-ea"/>
                  </a:rPr>
                  <a:t> </a:t>
                </a:r>
                <a:r>
                  <a:rPr lang="ko-KR" altLang="en-US" sz="2000" dirty="0">
                    <a:latin typeface="+mn-ea"/>
                  </a:rPr>
                  <a:t>예시</a:t>
                </a:r>
                <a:r>
                  <a:rPr lang="en-US" altLang="ko-KR" sz="2000" dirty="0">
                    <a:latin typeface="+mn-ea"/>
                  </a:rPr>
                  <a:t>: </a:t>
                </a:r>
                <a:r>
                  <a:rPr lang="ko-KR" altLang="en-US" sz="2000" dirty="0">
                    <a:latin typeface="+mn-ea"/>
                  </a:rPr>
                  <a:t>관절 한계 회피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Dariush et al., 2010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Joint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Limit Potential Function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𝐻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(</m:t>
                    </m:r>
                    <m:r>
                      <a:rPr lang="en-US" altLang="ko-KR" sz="16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𝐪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)</m:t>
                    </m:r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목표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관절이 한계에 얼마나 가까운지를 수치화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𝑖</m:t>
                    </m:r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대한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Gradient Function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특징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한계에 가까울수록 값이 급격히 커짐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관절이 가동 범위의 중앙에 있으면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0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𝑞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,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𝑞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,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가까워질수록 무한대로 발산</a:t>
                </a:r>
                <a:endParaRPr lang="en-US" altLang="ko-KR" sz="12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72021A-3DBB-E30A-9DB7-7D68D471F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7" y="2066574"/>
                <a:ext cx="5714283" cy="3079497"/>
              </a:xfrm>
              <a:prstGeom prst="rect">
                <a:avLst/>
              </a:prstGeom>
              <a:blipFill>
                <a:blip r:embed="rId4"/>
                <a:stretch>
                  <a:fillRect l="-1174" b="-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\documentclass{article}&#10;\usepackage{amsmath}&#10;\pagestyle{empty}&#10;\begin{document}&#10;&#10;$$\frac{\partial H(\mathbf{q})}{\partial q_{i}} = \frac{(q_{i,max}-q_{i,min})^{2}(2q_{i}-q_{i,max}-q_{i,min})}{4(q_{i,max}-q_{i})^{2}(q_{i}-q_{i,min})^{2}}$$&#10;&#10;&#10;\end{document}" title="IguanaTex Bitmap Display">
            <a:extLst>
              <a:ext uri="{FF2B5EF4-FFF2-40B4-BE49-F238E27FC236}">
                <a16:creationId xmlns:a16="http://schemas.microsoft.com/office/drawing/2014/main" id="{BAB061F4-C4E7-C55E-699D-305D3B3ABA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12088" y="3676292"/>
            <a:ext cx="4108515" cy="469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F512E3-190F-6D79-023F-C3559B5718EB}"/>
                  </a:ext>
                </a:extLst>
              </p:cNvPr>
              <p:cNvSpPr txBox="1"/>
              <p:nvPr/>
            </p:nvSpPr>
            <p:spPr>
              <a:xfrm>
                <a:off x="6199632" y="2528238"/>
                <a:ext cx="5487271" cy="2671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Weighting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𝐽𝐿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접근 시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가중치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= 1 + Gradient</a:t>
                </a:r>
                <a:endParaRPr lang="en-US" altLang="ko-KR" sz="12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한계 직전에서는 가중치가 무한대가 되어 해당 관절은 멈춤</a:t>
                </a:r>
                <a:endParaRPr lang="en-US" altLang="ko-KR" sz="12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이탈 시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가중치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= 1</a:t>
                </a:r>
                <a:endParaRPr lang="en-US" altLang="ko-KR" sz="12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한계를 벗어나려 할 때는 페널티를 주지 않고 자유롭게 움직이도록 함</a:t>
                </a:r>
                <a:endParaRPr lang="en-US" altLang="ko-KR" sz="12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F512E3-190F-6D79-023F-C3559B571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32" y="2528238"/>
                <a:ext cx="5487271" cy="2671693"/>
              </a:xfrm>
              <a:prstGeom prst="rect">
                <a:avLst/>
              </a:prstGeom>
              <a:blipFill>
                <a:blip r:embed="rId6"/>
                <a:stretch>
                  <a:fillRect l="-444" b="-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 descr="\documentclass{article}&#10;\usepackage{amsmath}&#10;\pagestyle{empty}&#10;\begin{document}&#10;&#10;$$w_{JL_{i}} = \begin{cases} 1 + \left| \frac{\partial H}{\partial q_{i}} \right| &amp; \text{if } \Delta \left| \frac{\partial H}{\partial q_{i}} \right| \ge 0 \quad \\ 1 &amp; \text{if } \Delta \left| \frac{\partial H}{\partial q_{i}} \right| &lt; 0 \quad \end{cases}$$&#10;&#10;&#10;\end{document}" title="IguanaTex Bitmap Display">
            <a:extLst>
              <a:ext uri="{FF2B5EF4-FFF2-40B4-BE49-F238E27FC236}">
                <a16:creationId xmlns:a16="http://schemas.microsoft.com/office/drawing/2014/main" id="{D15E307F-B6CA-7115-6C3E-96AB673FD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525177" y="3083766"/>
            <a:ext cx="2836179" cy="6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3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6D56F-9208-B09C-9A74-895C888B8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5EE1A-C8FF-0EA8-BC08-6D468935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Conclusion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C20363-8A28-E76D-5879-09FABDBC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DCFFC-B626-F4F6-6FA7-F7214C168B7C}"/>
              </a:ext>
            </a:extLst>
          </p:cNvPr>
          <p:cNvSpPr txBox="1"/>
          <p:nvPr/>
        </p:nvSpPr>
        <p:spPr>
          <a:xfrm>
            <a:off x="381718" y="2066574"/>
            <a:ext cx="11315701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영공간 투영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 작업의 완벽한 수행을 보장하는 엄격한 계층적 접근법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 작업은 최우선이며 침범할 수 없고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부가 작업은 남은 자유도를 활용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96E63-6658-621A-25B7-B0E6E18E44A5}"/>
              </a:ext>
            </a:extLst>
          </p:cNvPr>
          <p:cNvSpPr txBox="1"/>
          <p:nvPr/>
        </p:nvSpPr>
        <p:spPr>
          <a:xfrm>
            <a:off x="381718" y="3517692"/>
            <a:ext cx="11315701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가중 유사 </a:t>
            </a:r>
            <a:r>
              <a:rPr lang="ko-KR" altLang="en-US" sz="2000" dirty="0" err="1">
                <a:latin typeface="+mn-ea"/>
              </a:rPr>
              <a:t>역행렬</a:t>
            </a:r>
            <a:endParaRPr lang="ko-KR" altLang="en-US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목표를 혼합하여 우선순위를 유연하게 조절하는 혼합 최적화 접근법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 작업이 절대적인 최소 관절 속도로 달성되지 않을 수 있지만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전체적인 관점에서 더 나은 해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더 낮은 관절 토크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찾을 수 있게 함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A8322-2532-96A2-8C29-BD2296A19835}"/>
              </a:ext>
            </a:extLst>
          </p:cNvPr>
          <p:cNvSpPr txBox="1"/>
          <p:nvPr/>
        </p:nvSpPr>
        <p:spPr>
          <a:xfrm>
            <a:off x="381718" y="4905232"/>
            <a:ext cx="11315701" cy="880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결론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어떤 방식을 선택할지는 어플리케이션의 요구가 엄격한 주 작업 수행인지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아니면 여러 목표 간의 균형 잡힌 절충안인지에 따라 달라짐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21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925A3-B4A9-9C63-5516-3BFFBD9F8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3E994-4842-F478-8286-CEAAA058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Kinematic Redundancy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E02ABC-4910-8109-CD9A-9F4D3BF3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9DF98-9B75-8EEC-990F-6286A5C94097}"/>
              </a:ext>
            </a:extLst>
          </p:cNvPr>
          <p:cNvSpPr txBox="1"/>
          <p:nvPr/>
        </p:nvSpPr>
        <p:spPr>
          <a:xfrm>
            <a:off x="381719" y="2066574"/>
            <a:ext cx="11315700" cy="1619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정의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매니퓰레이터가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주어진 작업을 수행하는 데 필요한 최소한의 자유도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DoF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보다 더 많은 자유도를 가질 때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</a:t>
            </a:r>
            <a:r>
              <a:rPr lang="ko-KR" altLang="en-US" sz="16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기구학적으로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여자유도를 가졌다고 함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차원 공간 작업은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자유도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위치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3,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방향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3)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요구하므로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7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 이상의 관절을 가진 </a:t>
            </a:r>
            <a:r>
              <a:rPr lang="ko-KR" altLang="en-US" sz="16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매니퓰레이터는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여자유도를 가짐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C29F3-868D-3705-9C33-B5F66C4B627A}"/>
              </a:ext>
            </a:extLst>
          </p:cNvPr>
          <p:cNvSpPr txBox="1"/>
          <p:nvPr/>
        </p:nvSpPr>
        <p:spPr>
          <a:xfrm>
            <a:off x="381719" y="3896152"/>
            <a:ext cx="11225842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문제점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여자유도는 주어진 말단장치 포즈에 대해 무한한 해가 존재함을 의미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이는 제어 시스템이 무한한 해 집합 중에서 특정 해 하나를 선택해야 하는 문제를 야기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81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08F59-9943-A18B-D3ED-62A93570E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AEF63-93FE-9397-1722-1EFFA319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Kinematic Redundancy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7B0FD-2BD9-47A2-898F-107A8DCE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C763F-E7CD-F799-6FF9-8BE151E8D4CB}"/>
              </a:ext>
            </a:extLst>
          </p:cNvPr>
          <p:cNvSpPr txBox="1"/>
          <p:nvPr/>
        </p:nvSpPr>
        <p:spPr>
          <a:xfrm>
            <a:off x="381719" y="2079062"/>
            <a:ext cx="11164020" cy="2178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장점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추가적인 자유도는 더 높은 기교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(dexterity)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와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유연성을 제공하며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다음과 같은 부가적인 목표를 달성하는 데 활용될 수 있음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특이점 회피</a:t>
            </a:r>
            <a:r>
              <a:rPr lang="en-US" altLang="ko-KR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로봇 팔의 자세를 재구성하여 특이점 구성을 회피</a:t>
            </a:r>
            <a:endParaRPr lang="en-US" altLang="ko-KR" sz="14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장애물 회피</a:t>
            </a:r>
            <a:r>
              <a:rPr lang="en-US" altLang="ko-KR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말단장치가 경로를 유지하는 동안 로봇 팔의 링크들이 작업 공간 내의 장애물을 피해 움직임</a:t>
            </a:r>
            <a:endParaRPr lang="en-US" altLang="ko-KR" sz="14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관절 한계 회피</a:t>
            </a:r>
            <a:r>
              <a:rPr lang="en-US" altLang="ko-KR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관절들이 기계적 한계에 도달하지 않도록 유지</a:t>
            </a:r>
            <a:endParaRPr lang="en-US" altLang="ko-KR" sz="14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성능 최적화</a:t>
            </a:r>
            <a:r>
              <a:rPr lang="en-US" altLang="ko-KR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관절 토크</a:t>
            </a:r>
            <a:r>
              <a:rPr lang="en-US" altLang="ko-KR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에너지 소비를 최소화하거나 </a:t>
            </a:r>
            <a:r>
              <a:rPr lang="ko-KR" altLang="en-US" sz="14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조작성</a:t>
            </a:r>
            <a:r>
              <a:rPr lang="en-US" altLang="ko-KR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(manipulability)</a:t>
            </a:r>
            <a:r>
              <a:rPr lang="ko-KR" altLang="en-US" sz="14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최대화</a:t>
            </a:r>
            <a:endParaRPr lang="en-US" altLang="ko-KR" sz="14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14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685B7-52EA-23AC-60C8-027FA034C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D04D2-8F8A-65E5-44A7-53C553D3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Jacobian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Null-Space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3163F-9E29-5485-10FE-891112B6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FC7449-8776-FA41-70B8-622F986943BE}"/>
                  </a:ext>
                </a:extLst>
              </p:cNvPr>
              <p:cNvSpPr txBox="1"/>
              <p:nvPr/>
            </p:nvSpPr>
            <p:spPr>
              <a:xfrm>
                <a:off x="381719" y="2066574"/>
                <a:ext cx="11324326" cy="1318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정의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여자유도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매니퓰레이터의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자코비안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행의 수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𝑚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보다 열의 수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𝑛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더 많은 뚱뚱한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(fat)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행렬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영공간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(null-space),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즉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𝑁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(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𝐽</m:t>
                    </m:r>
                    <m:sSub>
                      <m:sSubPr>
                        <m:ctrlPr>
                          <a:rPr lang="en-US" altLang="ko-KR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1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  <m:t>𝐪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=0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만족하는 모든 관절 속도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1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  <m:t>𝐪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집합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FC7449-8776-FA41-70B8-622F98694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9" y="2066574"/>
                <a:ext cx="11324326" cy="1318631"/>
              </a:xfrm>
              <a:prstGeom prst="rect">
                <a:avLst/>
              </a:prstGeom>
              <a:blipFill>
                <a:blip r:embed="rId4"/>
                <a:stretch>
                  <a:fillRect l="-592" b="-4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0802426-FA9E-48CA-D09C-FF0717FD86C1}"/>
              </a:ext>
            </a:extLst>
          </p:cNvPr>
          <p:cNvSpPr txBox="1"/>
          <p:nvPr/>
        </p:nvSpPr>
        <p:spPr>
          <a:xfrm>
            <a:off x="381719" y="3609992"/>
            <a:ext cx="5714281" cy="1619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물리적 해석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영공간에 속하는 관절 속도 벡터는 말단장치에서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속도를 생성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이는 </a:t>
            </a:r>
            <a:r>
              <a:rPr lang="ko-KR" altLang="en-US" sz="16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매니퓰레이터가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말단장치의 포즈에 영향을 주지 않으면서 내부적인 구성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‘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자세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바꿀 수 있음을 의미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(self-motion)</a:t>
            </a:r>
            <a:endParaRPr lang="en-US" altLang="ko-KR" sz="14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AE870F-625D-1082-2728-AB79FBACC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412" y="3909915"/>
            <a:ext cx="3798282" cy="1880522"/>
          </a:xfrm>
          <a:prstGeom prst="rect">
            <a:avLst/>
          </a:prstGeom>
        </p:spPr>
      </p:pic>
      <p:pic>
        <p:nvPicPr>
          <p:cNvPr id="10" name="그림 9" descr="\documentclass{article}&#10;\usepackage{amsmath}&#10;\pagestyle{empty}&#10;\begin{document}&#10;&#10;\[&#10;\dot{\mathbf{q}}\rightarrow\dot{\mathbf{x}}&#10;\]&#10;&#10;&#10;\end{document}" title="IguanaTex Bitmap Display">
            <a:extLst>
              <a:ext uri="{FF2B5EF4-FFF2-40B4-BE49-F238E27FC236}">
                <a16:creationId xmlns:a16="http://schemas.microsoft.com/office/drawing/2014/main" id="{B269BC1A-B0E3-A147-4C82-A98C81B65C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95743" y="5916947"/>
            <a:ext cx="687420" cy="221011"/>
          </a:xfrm>
          <a:prstGeom prst="rect">
            <a:avLst/>
          </a:prstGeom>
        </p:spPr>
      </p:pic>
      <p:pic>
        <p:nvPicPr>
          <p:cNvPr id="17" name="그림 16" descr="\documentclass{article}&#10;\usepackage{amsmath}&#10;\pagestyle{empty}&#10;\begin{document}&#10;&#10;$&#10;\dot{\mathbf{x}}=&#10;J(\mathbf{q})\dot{\mathbf{q}}&#10;$&#10;&#10;&#10;\end{document}" title="IguanaTex Bitmap Display">
            <a:extLst>
              <a:ext uri="{FF2B5EF4-FFF2-40B4-BE49-F238E27FC236}">
                <a16:creationId xmlns:a16="http://schemas.microsoft.com/office/drawing/2014/main" id="{8D86ADC6-7D71-433F-C9CF-CB745D06FF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62539" y="3783405"/>
            <a:ext cx="1153828" cy="2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3C81A-CD01-352A-E86B-7A0C6E5A1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A9530-9E98-0FFE-58D9-699B62C9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Jacobian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Null-Space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41DBC4-760C-A8FA-66F1-DC0A22C1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714477-6217-D374-E9E3-1460B1F574C7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427843" cy="2871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여자유도 </a:t>
                </a:r>
                <a:r>
                  <a:rPr lang="en-US" altLang="ko-KR" sz="2000" dirty="0">
                    <a:latin typeface="+mn-ea"/>
                  </a:rPr>
                  <a:t>IK</a:t>
                </a:r>
                <a:r>
                  <a:rPr lang="ko-KR" altLang="en-US" sz="2000" dirty="0">
                    <a:latin typeface="+mn-ea"/>
                  </a:rPr>
                  <a:t>의 일반 해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속도에 대한 완전한 해는 주 과제를 수행하는 특수 해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(particular solution)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와 영공간에 존재하는 동차 해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(homogeneous solution)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합으로 표현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+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목표 속도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달성하는 최소 놈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(minimum-norm)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특수 해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𝐼</m:t>
                        </m:r>
                        <m: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  <m:t>+</m:t>
                            </m:r>
                          </m:sup>
                        </m:sSup>
                        <m: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</m:d>
                    <m:acc>
                      <m:accPr>
                        <m:chr m:val="̇"/>
                        <m:ctrlP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𝐳</m:t>
                        </m:r>
                      </m:e>
                    </m:acc>
                  </m:oMath>
                </a14:m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self-motion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생성하는 동차 해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𝐼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  <m:t>+</m:t>
                            </m:r>
                          </m:sup>
                        </m:s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</m:d>
                  </m:oMath>
                </a14:m>
                <a:r>
                  <a:rPr lang="en-US" altLang="ko-KR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영공간 투영 행렬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(null-space projection matrix)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2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𝐳</m:t>
                        </m:r>
                      </m:e>
                    </m:acc>
                  </m:oMath>
                </a14:m>
                <a:r>
                  <a:rPr lang="en-US" altLang="ko-KR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임의의 관절 속도 벡터</a:t>
                </a:r>
                <a:endParaRPr lang="en-US" altLang="ko-KR" sz="12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714477-6217-D374-E9E3-1460B1F57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427843" cy="2871235"/>
              </a:xfrm>
              <a:prstGeom prst="rect">
                <a:avLst/>
              </a:prstGeom>
              <a:blipFill>
                <a:blip r:embed="rId3"/>
                <a:stretch>
                  <a:fillRect l="-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\documentclass{article}&#10;\usepackage{amsmath}&#10;\pagestyle{empty}&#10;\begin{document}&#10;&#10;\[&#10;\dot{\mathbf{q}}=J^+\dot{\mathbf{x}}+(I-J^+J)\dot{\mathbf{z}}&#10;\]&#10;&#10;&#10;\end{document}" title="IguanaTex Bitmap Display">
            <a:extLst>
              <a:ext uri="{FF2B5EF4-FFF2-40B4-BE49-F238E27FC236}">
                <a16:creationId xmlns:a16="http://schemas.microsoft.com/office/drawing/2014/main" id="{8CD1F394-57D3-F422-9EC3-0169E72CF5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30904" y="3291059"/>
            <a:ext cx="2530193" cy="2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57D84-70BC-8F8A-70C2-4F50ACBFA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DC6D9-6269-DD40-1CEC-F2B17908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Null-Space Projection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6B2C7-FFE9-3A92-E860-0A05B38B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DCB5EA-73AD-C87A-FBF8-8BCAC4CE83DA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427843" cy="8808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원리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동차 해의 임의 벡터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6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𝐳</m:t>
                        </m:r>
                      </m:e>
                    </m:acc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전략적으로 선택하여 부가적인 목표를 달성할 수 있음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DCB5EA-73AD-C87A-FBF8-8BCAC4CE8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427843" cy="880819"/>
              </a:xfrm>
              <a:prstGeom prst="rect">
                <a:avLst/>
              </a:prstGeom>
              <a:blipFill>
                <a:blip r:embed="rId6"/>
                <a:stretch>
                  <a:fillRect l="-58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E65F45-97BE-4CF0-2F45-13EC19307E6E}"/>
                  </a:ext>
                </a:extLst>
              </p:cNvPr>
              <p:cNvSpPr txBox="1"/>
              <p:nvPr/>
            </p:nvSpPr>
            <p:spPr>
              <a:xfrm>
                <a:off x="381717" y="2988590"/>
                <a:ext cx="11342923" cy="161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경사 투영법 </a:t>
                </a:r>
                <a:r>
                  <a:rPr lang="en-US" altLang="ko-KR" sz="2000" dirty="0">
                    <a:latin typeface="+mn-ea"/>
                  </a:rPr>
                  <a:t>(Gradient Projection Method)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미분 가능한 목적 함수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𝐻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(</m:t>
                    </m:r>
                    <m:r>
                      <a:rPr lang="en-US" altLang="ko-KR" sz="16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𝐪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예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조작성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최대화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중심과의 거리 최소화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정의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해당 함수의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그래디언트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∇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𝐻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관절 공간에서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𝐻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가장 가파르게 증가하는 방향을 가리키게 됨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6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𝐳</m:t>
                        </m:r>
                      </m:e>
                    </m:acc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이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그래디언트에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비례하도록 설정 가능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𝑘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&gt;0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E65F45-97BE-4CF0-2F45-13EC19307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7" y="2988590"/>
                <a:ext cx="11342923" cy="1619482"/>
              </a:xfrm>
              <a:prstGeom prst="rect">
                <a:avLst/>
              </a:prstGeom>
              <a:blipFill>
                <a:blip r:embed="rId7"/>
                <a:stretch>
                  <a:fillRect l="-591" b="-3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 descr="\documentclass{article}&#10;\usepackage{amsmath}&#10;\pagestyle{empty}&#10;\begin{document}&#10;&#10;\[&#10;\dot{\mathbf{z}}=k\nabla H&#10;\]&#10;&#10;&#10;\end{document}" title="IguanaTex Bitmap Display">
            <a:extLst>
              <a:ext uri="{FF2B5EF4-FFF2-40B4-BE49-F238E27FC236}">
                <a16:creationId xmlns:a16="http://schemas.microsoft.com/office/drawing/2014/main" id="{64A10D2F-9AE3-9509-6175-303A22DF8D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38999" y="4364843"/>
            <a:ext cx="773919" cy="1371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57C7D2-698C-1926-DF96-15C2932A3E66}"/>
              </a:ext>
            </a:extLst>
          </p:cNvPr>
          <p:cNvSpPr txBox="1"/>
          <p:nvPr/>
        </p:nvSpPr>
        <p:spPr>
          <a:xfrm>
            <a:off x="381716" y="4649269"/>
            <a:ext cx="11342923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목적 함수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조작성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지수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관절 한계로부터의 거리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</a:p>
        </p:txBody>
      </p:sp>
      <p:pic>
        <p:nvPicPr>
          <p:cNvPr id="24" name="그림 23" descr="\documentclass{article}&#10;\usepackage{amsmath}&#10;\pagestyle{empty}&#10;\begin{document}&#10;&#10;$$H(\mathbf{q}) = \sqrt{\det(J(\mathbf{q})J^T(\mathbf{q}))}$$&#10;&#10;&#10;\end{document}" title="IguanaTex Bitmap Display">
            <a:extLst>
              <a:ext uri="{FF2B5EF4-FFF2-40B4-BE49-F238E27FC236}">
                <a16:creationId xmlns:a16="http://schemas.microsoft.com/office/drawing/2014/main" id="{4AFB605C-6386-E430-4EA5-0F58ADAC11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30400" y="5191760"/>
            <a:ext cx="2175433" cy="340662"/>
          </a:xfrm>
          <a:prstGeom prst="rect">
            <a:avLst/>
          </a:prstGeom>
        </p:spPr>
      </p:pic>
      <p:pic>
        <p:nvPicPr>
          <p:cNvPr id="26" name="그림 25" descr="\documentclass{article}&#10;\usepackage{amsmath}&#10;\pagestyle{empty}&#10;\begin{document}&#10;&#10;$$H(\mathbf{q}) = \frac{1}{2n} \sum_{i=1}^n \left( \frac{q_i - \bar{q}_i}{q_{iM} - q_{im}} \right)^2$$&#10;&#10;&#10;\end{document}" title="IguanaTex Bitmap Display">
            <a:extLst>
              <a:ext uri="{FF2B5EF4-FFF2-40B4-BE49-F238E27FC236}">
                <a16:creationId xmlns:a16="http://schemas.microsoft.com/office/drawing/2014/main" id="{BEE13214-2021-10FF-88FF-AE38B631E3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63990" y="5900052"/>
            <a:ext cx="2487515" cy="541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0D420C-C83B-39C0-BFA4-D5F8AD3E9759}"/>
                  </a:ext>
                </a:extLst>
              </p:cNvPr>
              <p:cNvSpPr txBox="1"/>
              <p:nvPr/>
            </p:nvSpPr>
            <p:spPr>
              <a:xfrm>
                <a:off x="6053177" y="5127991"/>
                <a:ext cx="5671462" cy="1393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가장 가까운 장애물로부터의 거리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로봇의 움직임에 따라 가장 가까운 점 </a:t>
                </a:r>
                <a14:m>
                  <m:oMath xmlns:m="http://schemas.openxmlformats.org/officeDocument/2006/math">
                    <m:r>
                      <a:rPr lang="en-US" altLang="ko-KR" sz="1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𝐩</m:t>
                    </m:r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𝐨</m:t>
                    </m:r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갑자기 바뀔 수 있음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가장 가까운 지점이 불연속적으로 변하면 목적 함수의 기울기도 갑자기 변하게 되어 최적화 알고리즘에 문제를 일으킬 수 있음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0D420C-C83B-39C0-BFA4-D5F8AD3E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177" y="5127991"/>
                <a:ext cx="5671462" cy="1393908"/>
              </a:xfrm>
              <a:prstGeom prst="rect">
                <a:avLst/>
              </a:prstGeom>
              <a:blipFill>
                <a:blip r:embed="rId11"/>
                <a:stretch>
                  <a:fillRect l="-430" b="-3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 descr="\documentclass{article}&#10;\usepackage{amsmath}&#10;\pagestyle{empty}&#10;\begin{document}&#10;&#10;$$H(\mathbf{q}) = \min_{\mathbf{p}, \mathbf{o}} \|\mathbf{p}(\mathbf{q}) - \mathbf{o}\|$$&#10;&#10;&#10;\end{document}" title="IguanaTex Bitmap Display">
            <a:extLst>
              <a:ext uri="{FF2B5EF4-FFF2-40B4-BE49-F238E27FC236}">
                <a16:creationId xmlns:a16="http://schemas.microsoft.com/office/drawing/2014/main" id="{3C7CF2F0-71E8-DD32-9D82-AA8A8FCD4B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271437" y="5304824"/>
            <a:ext cx="1919365" cy="2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7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6746D-1FD3-F593-EE0E-FD58EE47F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B1B08-013E-5A5A-8B7F-B06C9C25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Null-Space Projection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8767C2-D090-6276-D104-A3EACC39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AB799F-A906-46FB-A612-91EF89DBE1BF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427843" cy="8808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원리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동차 해의 임의 벡터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6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𝐳</m:t>
                        </m:r>
                      </m:e>
                    </m:acc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전략적으로 선택하여 부가적인 목표를 달성할 수 있음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AB799F-A906-46FB-A612-91EF89DBE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427843" cy="880819"/>
              </a:xfrm>
              <a:prstGeom prst="rect">
                <a:avLst/>
              </a:prstGeom>
              <a:blipFill>
                <a:blip r:embed="rId4"/>
                <a:stretch>
                  <a:fillRect l="-58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02EB0-F7AE-FFCE-5CAF-CA5940997770}"/>
                  </a:ext>
                </a:extLst>
              </p:cNvPr>
              <p:cNvSpPr txBox="1"/>
              <p:nvPr/>
            </p:nvSpPr>
            <p:spPr>
              <a:xfrm>
                <a:off x="381717" y="2988590"/>
                <a:ext cx="5647785" cy="2358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경사 투영법 </a:t>
                </a:r>
                <a:r>
                  <a:rPr lang="en-US" altLang="ko-KR" sz="2000" dirty="0">
                    <a:latin typeface="+mn-ea"/>
                  </a:rPr>
                  <a:t>(Gradient Projection Method)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최적화하고자 하는 스칼라 성능 지수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𝐻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(</m:t>
                    </m:r>
                    <m:r>
                      <a:rPr lang="en-US" altLang="ko-KR" sz="16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𝐪</m:t>
                    </m:r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예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조작성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최대화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중심과의 거리 최소화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정의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해당 함수의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그래디언트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∇</m:t>
                    </m:r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𝐻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관절 공간에서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𝐻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가장 가파르게 증가하는 방향을 가리키게 됨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6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𝐳</m:t>
                        </m:r>
                      </m:e>
                    </m:acc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이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그래디언트에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비례하도록 설정 가능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402EB0-F7AE-FFCE-5CAF-CA5940997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7" y="2988590"/>
                <a:ext cx="5647785" cy="2358146"/>
              </a:xfrm>
              <a:prstGeom prst="rect">
                <a:avLst/>
              </a:prstGeom>
              <a:blipFill>
                <a:blip r:embed="rId5"/>
                <a:stretch>
                  <a:fillRect l="-1188"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 descr="\documentclass{article}&#10;\usepackage{amsmath}&#10;\pagestyle{empty}&#10;\begin{document}&#10;&#10;\[&#10;\dot{\mathbf{z}}=k\nabla H&#10;\]&#10;&#10;&#10;\end{document}" title="IguanaTex Bitmap Display">
            <a:extLst>
              <a:ext uri="{FF2B5EF4-FFF2-40B4-BE49-F238E27FC236}">
                <a16:creationId xmlns:a16="http://schemas.microsoft.com/office/drawing/2014/main" id="{B57E8A0E-32FF-AE25-B072-37CE1BBB03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42920" y="5096363"/>
            <a:ext cx="773919" cy="137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F59F0-8EA7-BC32-D69A-6F406D86D5BB}"/>
                  </a:ext>
                </a:extLst>
              </p:cNvPr>
              <p:cNvSpPr txBox="1"/>
              <p:nvPr/>
            </p:nvSpPr>
            <p:spPr>
              <a:xfrm>
                <a:off x="6162499" y="2988590"/>
                <a:ext cx="5517667" cy="2917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제어 법칙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최종 제어 법칙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영공간 투영 행렬은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그래디언트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기반의 움직임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𝑘</m:t>
                    </m:r>
                    <m:r>
                      <m:rPr>
                        <m:sty m:val="p"/>
                      </m:rPr>
                      <a:rPr lang="ko-KR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∇</m:t>
                    </m:r>
                    <m:r>
                      <a:rPr lang="en-US" altLang="ko-KR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𝐻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영공간으로 투영되도록 보장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이에 따라 해당 움직임은 주된 말단장치 작업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방해하지 않고 엄격한 작업 계층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(strict task hierarchy)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형성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주 작업은 완전히 만족되고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부가 작업은 남은 자유도를 이용해 시도됨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CF59F0-8EA7-BC32-D69A-6F406D86D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499" y="2988590"/>
                <a:ext cx="5517667" cy="2917402"/>
              </a:xfrm>
              <a:prstGeom prst="rect">
                <a:avLst/>
              </a:prstGeom>
              <a:blipFill>
                <a:blip r:embed="rId7"/>
                <a:stretch>
                  <a:fillRect l="-1215" b="-1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 descr="\documentclass{article}&#10;\usepackage{amsmath}&#10;\pagestyle{empty}&#10;\begin{document}&#10;&#10; $\dot{\mathbf{q}} = J^{+}\dot{\mathbf{x}} + k(I - J^{+}J)\nabla H$&#10;&#10;\end{document}" title="IguanaTex Bitmap Display">
            <a:extLst>
              <a:ext uri="{FF2B5EF4-FFF2-40B4-BE49-F238E27FC236}">
                <a16:creationId xmlns:a16="http://schemas.microsoft.com/office/drawing/2014/main" id="{EBACD6DD-48F2-BBF1-4FDC-31391D155C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05631" y="3592423"/>
            <a:ext cx="2240592" cy="19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76FD-BE82-99FF-4392-D10785A4D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3E74C-BDBB-B9D6-1F58-9721D4F6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Weighted Pseudo-Inverse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D083B-F384-9E6C-B697-6C28945D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6E8F79-E30B-6D2A-D131-8A051CC5734B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427843" cy="12501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원리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영공간 투영의 대안으로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가중 유사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역행렬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(Weighted Pseudo-Inverse)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𝑊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사용 가능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이는 별도의 영공간 항을 더하는 대신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주 작업을 나타내는 특수 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𝐽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+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altLang="ko-KR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6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자체를 직접 수정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6E8F79-E30B-6D2A-D131-8A051CC5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427843" cy="1250150"/>
              </a:xfrm>
              <a:prstGeom prst="rect">
                <a:avLst/>
              </a:prstGeom>
              <a:blipFill>
                <a:blip r:embed="rId3"/>
                <a:stretch>
                  <a:fillRect l="-587" b="-5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E14787-126B-D71D-3381-4F3E9E2551AB}"/>
                  </a:ext>
                </a:extLst>
              </p:cNvPr>
              <p:cNvSpPr txBox="1"/>
              <p:nvPr/>
            </p:nvSpPr>
            <p:spPr>
              <a:xfrm>
                <a:off x="381717" y="3655082"/>
                <a:ext cx="11358834" cy="1257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수학적 공식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가중 유사 역행렬은 관절 속도의 가중 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altLang="ko-KR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Pretendard Light" panose="02000403000000020004" pitchFamily="50" charset="-127"/>
                                    <a:cs typeface="Pretendard Light" panose="02000403000000020004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b="1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Pretendard Light" panose="02000403000000020004" pitchFamily="50" charset="-127"/>
                                    <a:cs typeface="Pretendard Light" panose="02000403000000020004" pitchFamily="50" charset="-127"/>
                                  </a:rPr>
                                  <m:t>𝐪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𝑊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2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ko-KR" sz="1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b="1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Pretendard Light" panose="02000403000000020004" pitchFamily="50" charset="-127"/>
                                <a:cs typeface="Pretendard Light" panose="02000403000000020004" pitchFamily="50" charset="-127"/>
                              </a:rPr>
                              <m:t>𝐪</m:t>
                            </m:r>
                          </m:e>
                        </m:acc>
                      </m:e>
                      <m:sup>
                        <m: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𝑇</m:t>
                        </m:r>
                      </m:sup>
                    </m:sSup>
                    <m:r>
                      <a:rPr lang="en-US" altLang="ko-KR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𝑊</m:t>
                    </m:r>
                    <m:acc>
                      <m:accPr>
                        <m:chr m:val="̇"/>
                        <m:ctrlPr>
                          <a:rPr lang="en-US" altLang="ko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accPr>
                      <m:e>
                        <m:r>
                          <a:rPr lang="en-US" altLang="ko-KR" sz="1600" b="1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𝐪</m:t>
                        </m:r>
                      </m:e>
                    </m:acc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최소화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이를 만족하는 해는 다음과 같음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E14787-126B-D71D-3381-4F3E9E25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7" y="3655082"/>
                <a:ext cx="11358834" cy="1257075"/>
              </a:xfrm>
              <a:prstGeom prst="rect">
                <a:avLst/>
              </a:prstGeom>
              <a:blipFill>
                <a:blip r:embed="rId4"/>
                <a:stretch>
                  <a:fillRect l="-590" b="-53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그림 33" descr="\documentclass{article}&#10;\usepackage{amsmath}&#10;\pagestyle{empty}&#10;\begin{document}&#10;&#10;\[&#10;\dot{\mathbf{q}} = W^{-1}J^T(JW^{-1}J^T)^{-1}\dot{\mathbf{x}}&#10;\]&#10;&#10;&#10;\end{document}" title="IguanaTex Bitmap Display">
            <a:extLst>
              <a:ext uri="{FF2B5EF4-FFF2-40B4-BE49-F238E27FC236}">
                <a16:creationId xmlns:a16="http://schemas.microsoft.com/office/drawing/2014/main" id="{8B92E913-2871-F192-F8D9-3E74D91755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10156" y="4630536"/>
            <a:ext cx="2253167" cy="2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0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33CDF-24D1-E13E-620B-A52B2FD5D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168A8B-0F95-F36F-FB70-DBD0A37682C7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427843" cy="1532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+mn-ea"/>
                  </a:rPr>
                  <a:t>가중치 행렬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sz="2000" dirty="0">
                    <a:latin typeface="+mn-ea"/>
                  </a:rPr>
                  <a:t>의 역할</a:t>
                </a:r>
                <a:endParaRPr lang="en-US" altLang="ko-KR" sz="20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𝑊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일반적으로 대각 행렬이며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각 대각 원소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𝑖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번째 관절에 대한 가중치에 해당</a:t>
                </a:r>
                <a:endParaRPr lang="en-US" altLang="ko-KR" sz="16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높은 가중치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𝑖</m:t>
                    </m:r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번째 관절의 움직임에 페널티를 부여하여 사용을 억제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낮은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</a:t>
                </a:r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𝑖</m:t>
                    </m:r>
                  </m:oMath>
                </a14:m>
                <a:r>
                  <a:rPr lang="ko-KR" altLang="en-US" sz="1400" dirty="0">
                    <a:solidFill>
                      <a:srgbClr val="000000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번째 관절의 움직임을 장려</a:t>
                </a:r>
                <a:endParaRPr lang="en-US" altLang="ko-KR" sz="1400" dirty="0">
                  <a:solidFill>
                    <a:srgbClr val="00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168A8B-0F95-F36F-FB70-DBD0A3768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427843" cy="1532407"/>
              </a:xfrm>
              <a:prstGeom prst="rect">
                <a:avLst/>
              </a:prstGeom>
              <a:blipFill>
                <a:blip r:embed="rId2"/>
                <a:stretch>
                  <a:fillRect l="-587" b="-35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D2F36659-6D9E-4E16-C537-18F6D350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Weighted Pseudo-Inverse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8D66B-B788-AB8E-1409-438B53E7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C290C-968F-7F1D-D1C3-3B9F156FCC60}"/>
              </a:ext>
            </a:extLst>
          </p:cNvPr>
          <p:cNvSpPr txBox="1"/>
          <p:nvPr/>
        </p:nvSpPr>
        <p:spPr>
          <a:xfrm>
            <a:off x="381717" y="3913226"/>
            <a:ext cx="11358834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응용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관절이 한계에 가까워질수록 해당 관절의 가중치를 동적으로 증가시켜 사용을 억제하는 방식으로 관절 한계 회피에 사용될 수 있음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엄격한 계층 구조를 강요하는 대신 여러 목표를 부드럽게 혼합하여 유연한 우선순위를 부여하는 데 사용될 수 있음</a:t>
            </a:r>
            <a:endParaRPr lang="en-US" altLang="ko-KR" sz="1600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561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652"/>
  <p:tag name="ORIGINALWIDTH" val="338.2972"/>
  <p:tag name="LATEXADDIN" val="\documentclass{article}&#10;\usepackage{amsmath}&#10;\pagestyle{empty}&#10;\begin{document}&#10;&#10;\[&#10;\dot{\mathbf{q}}\rightarrow\dot{\mathbf{x}}&#10;\]&#10;&#10;&#10;\end{document}"/>
  <p:tag name="IGUANATEXSIZE" val="20"/>
  <p:tag name="IGUANATEXCURSOR" val="125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0197"/>
  <p:tag name="ORIGINALWIDTH" val="1478.456"/>
  <p:tag name="LATEXADDIN" val="\documentclass{article}&#10;\usepackage{amsmath}&#10;\pagestyle{empty}&#10;\begin{document}&#10;&#10;\[&#10;\dot{\mathbf{q}} = W^{-1}J^T(JW^{-1}J^T)^{-1}\dot{\mathbf{x}}&#10;\]&#10;&#10;&#10;\end{document}"/>
  <p:tag name="IGUANATEXSIZE" val="15"/>
  <p:tag name="IGUANATEXCURSOR" val="14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93"/>
  <p:tag name="ORIGINALWIDTH" val="2695.876"/>
  <p:tag name="LATEXADDIN" val="\documentclass{article}&#10;\usepackage{amsmath}&#10;\pagestyle{empty}&#10;\begin{document}&#10;&#10;$$\frac{\partial H(\mathbf{q})}{\partial q_{i}} = \frac{(q_{i,max}-q_{i,min})^{2}(2q_{i}-q_{i,max}-q_{i,min})}{4(q_{i,max}-q_{i})^{2}(q_{i}-q_{i,min})^{2}}$$&#10;&#10;&#10;\end{document}"/>
  <p:tag name="IGUANATEXSIZE" val="15"/>
  <p:tag name="IGUANATEXCURSOR" val="11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3.0632"/>
  <p:tag name="ORIGINALWIDTH" val="1861.01"/>
  <p:tag name="LATEXADDIN" val="\documentclass{article}&#10;\usepackage{amsmath}&#10;\pagestyle{empty}&#10;\begin{document}&#10;&#10;$$w_{JL_{i}} = \begin{cases} 1 + \left| \frac{\partial H}{\partial q_{i}} \right| &amp; \text{if } \Delta \left| \frac{\partial H}{\partial q_{i}} \right| \ge 0 \quad \\ 1 &amp; \text{if } \Delta \left| \frac{\partial H}{\partial q_{i}} \right| &lt; 0 \quad \end{cases}$$&#10;&#10;&#10;\end{document}"/>
  <p:tag name="IGUANATEXSIZE" val="15"/>
  <p:tag name="IGUANATEXCURSOR" val="24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567.8292"/>
  <p:tag name="LATEXADDIN" val="\documentclass{article}&#10;\usepackage{amsmath}&#10;\pagestyle{empty}&#10;\begin{document}&#10;&#10;$&#10;\dot{\mathbf{x}}=&#10;J(\mathbf{q})\dot{\mathbf{q}}&#10;$&#10;&#10;&#10;\end{document}"/>
  <p:tag name="IGUANATEXSIZE" val="20"/>
  <p:tag name="IGUANATEXCURSOR" val="10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69"/>
  <p:tag name="ORIGINALWIDTH" val="1245.174"/>
  <p:tag name="LATEXADDIN" val="\documentclass{article}&#10;\usepackage{amsmath}&#10;\pagestyle{empty}&#10;\begin{document}&#10;&#10;\[&#10;\dot{\mathbf{q}}=J^+\dot{\mathbf{x}}+(I-J^+J)\dot{\mathbf{z}}&#10;\]&#10;&#10;&#10;\end{document}"/>
  <p:tag name="IGUANATEXSIZE" val="20"/>
  <p:tag name="IGUANATEXCURSOR" val="12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07.8209"/>
  <p:tag name="LATEXADDIN" val="\documentclass{article}&#10;\usepackage{amsmath}&#10;\pagestyle{empty}&#10;\begin{document}&#10;&#10;\[&#10;\dot{\mathbf{z}}=k\nabla H&#10;\]&#10;&#10;&#10;\end{document}"/>
  <p:tag name="IGUANATEXSIZE" val="15"/>
  <p:tag name="IGUANATEXCURSOR" val="10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1427.449"/>
  <p:tag name="LATEXADDIN" val="\documentclass{article}&#10;\usepackage{amsmath}&#10;\pagestyle{empty}&#10;\begin{document}&#10;&#10;$$H(\mathbf{q}) = \sqrt{\det(J(\mathbf{q})J^T(\mathbf{q}))}$$&#10;&#10;&#10;\end{document}"/>
  <p:tag name="IGUANATEXSIZE" val="15"/>
  <p:tag name="IGUANATEXCURSOR" val="12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.5496"/>
  <p:tag name="ORIGINALWIDTH" val="1632.228"/>
  <p:tag name="LATEXADDIN" val="\documentclass{article}&#10;\usepackage{amsmath}&#10;\pagestyle{empty}&#10;\begin{document}&#10;&#10;$$H(\mathbf{q}) = \frac{1}{2n} \sum_{i=1}^n \left( \frac{q_i - \bar{q}_i}{q_{iM} - q_{im}} \right)^2$$&#10;&#10;&#10;\end{document}"/>
  <p:tag name="IGUANATEXSIZE" val="15"/>
  <p:tag name="IGUANATEXCURSOR" val="16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758"/>
  <p:tag name="ORIGINALWIDTH" val="1259.426"/>
  <p:tag name="LATEXADDIN" val="\documentclass{article}&#10;\usepackage{amsmath}&#10;\pagestyle{empty}&#10;\begin{document}&#10;&#10;$$H(\mathbf{q}) = \min_{\mathbf{p}, \mathbf{o}} \|\mathbf{p}(\mathbf{q}) - \mathbf{o}\|$$&#10;&#10;&#10;\end{document}"/>
  <p:tag name="IGUANATEXSIZE" val="15"/>
  <p:tag name="IGUANATEXCURSOR" val="8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07.8209"/>
  <p:tag name="LATEXADDIN" val="\documentclass{article}&#10;\usepackage{amsmath}&#10;\pagestyle{empty}&#10;\begin{document}&#10;&#10;\[&#10;\dot{\mathbf{z}}=k\nabla H&#10;\]&#10;&#10;&#10;\end{document}"/>
  <p:tag name="IGUANATEXSIZE" val="15"/>
  <p:tag name="IGUANATEXCURSOR" val="10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681"/>
  <p:tag name="ORIGINALWIDTH" val="1470.205"/>
  <p:tag name="LATEXADDIN" val="\documentclass{article}&#10;\usepackage{amsmath}&#10;\pagestyle{empty}&#10;\begin{document}&#10;&#10; $\dot{\mathbf{q}} = J^{+}\dot{\mathbf{x}} + k(I - J^{+}J)\nabla H$&#10;&#10;\end{document}"/>
  <p:tag name="IGUANATEXSIZE" val="15"/>
  <p:tag name="IGUANATEXCURSOR" val="113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사용자 지정 1">
      <a:majorFont>
        <a:latin typeface="Pretendard SemiBold"/>
        <a:ea typeface="Pretendard SemiBold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4643</TotalTime>
  <Words>906</Words>
  <Application>Microsoft Office PowerPoint</Application>
  <PresentationFormat>와이드스크린</PresentationFormat>
  <Paragraphs>113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맑은 고딕</vt:lpstr>
      <vt:lpstr>Pretendard Light</vt:lpstr>
      <vt:lpstr>Calibri</vt:lpstr>
      <vt:lpstr>Arial</vt:lpstr>
      <vt:lpstr>Pretendard Medium</vt:lpstr>
      <vt:lpstr>Cambria Math</vt:lpstr>
      <vt:lpstr>Pretendard SemiBold</vt:lpstr>
      <vt:lpstr>Pretendard Thin</vt:lpstr>
      <vt:lpstr>AccentBoxVTI</vt:lpstr>
      <vt:lpstr>Lecture 4: Redundancy &amp; Null-space</vt:lpstr>
      <vt:lpstr>Kinematic Redundancy</vt:lpstr>
      <vt:lpstr>Kinematic Redundancy</vt:lpstr>
      <vt:lpstr>Jacobian Null-Space</vt:lpstr>
      <vt:lpstr>Jacobian Null-Space</vt:lpstr>
      <vt:lpstr>Null-Space Projection</vt:lpstr>
      <vt:lpstr>Null-Space Projection</vt:lpstr>
      <vt:lpstr>Weighted Pseudo-Inverse</vt:lpstr>
      <vt:lpstr>Weighted Pseudo-Inverse</vt:lpstr>
      <vt:lpstr>Weighted Pseudo-Inverse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박다움</dc:creator>
  <cp:lastModifiedBy>박다움</cp:lastModifiedBy>
  <cp:revision>94</cp:revision>
  <dcterms:created xsi:type="dcterms:W3CDTF">2025-08-09T05:50:27Z</dcterms:created>
  <dcterms:modified xsi:type="dcterms:W3CDTF">2025-11-19T12:59:47Z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